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nal lohakare" initials="kl" lastIdx="1" clrIdx="0">
    <p:extLst>
      <p:ext uri="{19B8F6BF-5375-455C-9EA6-DF929625EA0E}">
        <p15:presenceInfo xmlns:p15="http://schemas.microsoft.com/office/powerpoint/2012/main" userId="fafe68dc4a1972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144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kunal\Downloads\Task%203_Final%20Content%20Data%20set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unal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[Task 3_Final Content Data set.csv]Sheet1!PivotTable1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/>
              <a:t>Top 5 category “Popularity score”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0684466474549396"/>
          <c:y val="0.10536473429951691"/>
          <c:w val="0.64387052518050347"/>
          <c:h val="0.7957411433172302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Sheet1!$A$4:$A$8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Sheet1!$B$4:$B$8</c:f>
              <c:numCache>
                <c:formatCode>General</c:formatCode>
                <c:ptCount val="5"/>
                <c:pt idx="0">
                  <c:v>74965</c:v>
                </c:pt>
                <c:pt idx="1">
                  <c:v>66676</c:v>
                </c:pt>
                <c:pt idx="2">
                  <c:v>69339</c:v>
                </c:pt>
                <c:pt idx="3">
                  <c:v>71168</c:v>
                </c:pt>
                <c:pt idx="4">
                  <c:v>68738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B-4DBD-9697-A1006887FE1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512431439"/>
        <c:axId val="1188220639"/>
      </c:barChart>
      <c:catAx>
        <c:axId val="151243143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none" spc="0" baseline="0">
                <a:ln w="0"/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8220639"/>
        <c:crossesAt val="62000"/>
        <c:auto val="1"/>
        <c:lblAlgn val="ctr"/>
        <c:lblOffset val="100"/>
        <c:noMultiLvlLbl val="0"/>
      </c:catAx>
      <c:valAx>
        <c:axId val="11882206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431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717098965570478"/>
          <c:y val="4.447871099445902E-2"/>
          <c:w val="0.12662459471977766"/>
          <c:h val="6.18986361239139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set.csv]Sheet2!PivotTable2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4000" b="1"/>
              <a:t>Popularity Percentage top 5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3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539304461942257"/>
              <c:y val="0.1298600174978127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8.0564523184601874E-2"/>
              <c:y val="0.11697214931466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539304461942257"/>
              <c:y val="0.1298600174978127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8.0564523184601874E-2"/>
              <c:y val="0.11697214931466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0539304461942257"/>
              <c:y val="0.1298600174978127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8.0564523184601874E-2"/>
              <c:y val="0.11697214931466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E1-43E4-83B9-9C3700F0C9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E1-43E4-83B9-9C3700F0C9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EE1-43E4-83B9-9C3700F0C94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EE1-43E4-83B9-9C3700F0C94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EE1-43E4-83B9-9C3700F0C94B}"/>
              </c:ext>
            </c:extLst>
          </c:dPt>
          <c:dLbls>
            <c:dLbl>
              <c:idx val="0"/>
              <c:layout>
                <c:manualLayout>
                  <c:x val="-0.10539304461942257"/>
                  <c:y val="0.1298600174978127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EE1-43E4-83B9-9C3700F0C94B}"/>
                </c:ext>
              </c:extLst>
            </c:dLbl>
            <c:dLbl>
              <c:idx val="4"/>
              <c:layout>
                <c:manualLayout>
                  <c:x val="8.0564523184601874E-2"/>
                  <c:y val="0.11697214931466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EE1-43E4-83B9-9C3700F0C9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Sheet2!$A$4:$A$9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Sheet2!$B$4:$B$9</c:f>
              <c:numCache>
                <c:formatCode>0.00%</c:formatCode>
                <c:ptCount val="5"/>
                <c:pt idx="0">
                  <c:v>0.21364488751332342</c:v>
                </c:pt>
                <c:pt idx="1">
                  <c:v>0.19002183045205565</c:v>
                </c:pt>
                <c:pt idx="2">
                  <c:v>0.19761118995913202</c:v>
                </c:pt>
                <c:pt idx="3">
                  <c:v>0.20282370912490097</c:v>
                </c:pt>
                <c:pt idx="4">
                  <c:v>0.19589838295058795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EE1-43E4-83B9-9C3700F0C94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2484167445975"/>
          <c:y val="0.1494858267298452"/>
          <c:w val="0.23378280839895019"/>
          <c:h val="0.757335549316173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Over 100000 Posts per day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36,500,000 pieces of content per year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But how to capitalize on it when there is so much 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Analysis to find Social Buzz’s top most popular categories </a:t>
            </a:r>
          </a:p>
          <a:p>
            <a:pPr lvl="0"/>
            <a:r>
              <a:rPr lang="en-US" dirty="0"/>
              <a:t>Of content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i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b="1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9801181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9677725" y="2250643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9850718" y="7793126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307141" y="1336680"/>
            <a:ext cx="4600072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B0D3D2-9E3D-FB90-3488-101F28A9FA51}"/>
              </a:ext>
            </a:extLst>
          </p:cNvPr>
          <p:cNvSpPr txBox="1"/>
          <p:nvPr/>
        </p:nvSpPr>
        <p:spPr>
          <a:xfrm>
            <a:off x="10461750" y="1004419"/>
            <a:ext cx="980341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u="sng" dirty="0"/>
              <a:t>  ANALYSIS</a:t>
            </a:r>
          </a:p>
          <a:p>
            <a:pPr lvl="0"/>
            <a:endParaRPr lang="en-US" dirty="0"/>
          </a:p>
          <a:p>
            <a:pPr lvl="0"/>
            <a:r>
              <a:rPr lang="en-US" sz="2800" dirty="0"/>
              <a:t>Animals and Science are the two most popular </a:t>
            </a:r>
          </a:p>
          <a:p>
            <a:pPr lvl="0"/>
            <a:r>
              <a:rPr lang="en-US" sz="2800" dirty="0"/>
              <a:t>Categories of content showing that people enjoy</a:t>
            </a:r>
          </a:p>
          <a:p>
            <a:pPr lvl="0"/>
            <a:r>
              <a:rPr lang="en-US" sz="2800" dirty="0"/>
              <a:t>“Real life and “factual “ content the most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42CEF-92DB-26B1-5E5A-F8A78A0DE7BE}"/>
              </a:ext>
            </a:extLst>
          </p:cNvPr>
          <p:cNvSpPr txBox="1"/>
          <p:nvPr/>
        </p:nvSpPr>
        <p:spPr>
          <a:xfrm>
            <a:off x="10522974" y="3619500"/>
            <a:ext cx="1027962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u="sng" dirty="0"/>
              <a:t>INSIGHT</a:t>
            </a:r>
          </a:p>
          <a:p>
            <a:pPr lvl="0"/>
            <a:endParaRPr lang="en-US" dirty="0"/>
          </a:p>
          <a:p>
            <a:pPr lvl="0"/>
            <a:r>
              <a:rPr lang="en-US" sz="2800" dirty="0"/>
              <a:t>Food is a common theme with the top 5 Categories</a:t>
            </a:r>
          </a:p>
          <a:p>
            <a:pPr lvl="0"/>
            <a:r>
              <a:rPr lang="en-US" sz="2800" dirty="0"/>
              <a:t> with “Healthy Eating” ranking the highest </a:t>
            </a:r>
          </a:p>
          <a:p>
            <a:pPr lvl="0"/>
            <a:r>
              <a:rPr lang="en-US" sz="2800" dirty="0"/>
              <a:t> this may give an indication To the audience with</a:t>
            </a:r>
          </a:p>
          <a:p>
            <a:pPr lvl="0"/>
            <a:r>
              <a:rPr lang="en-US" sz="2800" dirty="0"/>
              <a:t> user base. Create campaign and work with</a:t>
            </a:r>
          </a:p>
          <a:p>
            <a:pPr lvl="0"/>
            <a:r>
              <a:rPr lang="en-US" sz="2800" dirty="0"/>
              <a:t> Healthy eating brands  to boost user engagement.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ECB45-04CD-9D57-EC25-D3A85995DE36}"/>
              </a:ext>
            </a:extLst>
          </p:cNvPr>
          <p:cNvSpPr txBox="1"/>
          <p:nvPr/>
        </p:nvSpPr>
        <p:spPr>
          <a:xfrm>
            <a:off x="10614851" y="6930190"/>
            <a:ext cx="10966955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u="sng" dirty="0"/>
              <a:t>NEXT STEPS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sz="2800" dirty="0"/>
              <a:t>This ad-hoc analysis Insightful but this</a:t>
            </a:r>
          </a:p>
          <a:p>
            <a:pPr lvl="0"/>
            <a:r>
              <a:rPr lang="en-US" sz="2800" dirty="0"/>
              <a:t>Time to take this analysis into a large scale</a:t>
            </a:r>
          </a:p>
          <a:p>
            <a:pPr lvl="0"/>
            <a:r>
              <a:rPr lang="en-US" sz="2800" dirty="0"/>
              <a:t>For real time understanding of your business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02553" y="2005583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dirty="0"/>
              <a:t>                               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highlight>
                <a:srgbClr val="FFFF00"/>
              </a:highlight>
            </a:endParaRPr>
          </a:p>
          <a:p>
            <a:endParaRPr lang="en-IN" dirty="0">
              <a:highlight>
                <a:srgbClr val="FFFF00"/>
              </a:highlight>
            </a:endParaRPr>
          </a:p>
          <a:p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Social Buzz is a fast growing technology unicorn</a:t>
            </a:r>
          </a:p>
          <a:p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that need to adapt quickly to it’s global scale.</a:t>
            </a:r>
          </a:p>
          <a:p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Accenture has begun a  3 month POC focusing on</a:t>
            </a:r>
          </a:p>
          <a:p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 these tasks:                            </a:t>
            </a:r>
          </a:p>
          <a:p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                                  </a:t>
            </a:r>
          </a:p>
          <a:p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   - Audit of social Buzz’s big data practice </a:t>
            </a:r>
          </a:p>
          <a:p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   - Recommendation for a successful IPO</a:t>
            </a:r>
          </a:p>
          <a:p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   - Analysis to  find Social Buzz’s top 5 most</a:t>
            </a:r>
          </a:p>
          <a:p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popular                                     categories of content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</a:t>
            </a:r>
          </a:p>
          <a:p>
            <a:r>
              <a:rPr lang="en-IN" dirty="0"/>
              <a:t> ss        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330358" y="193297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/>
              <a:t>                             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lvl="0"/>
            <a:r>
              <a:rPr lang="en-AU" sz="2800" dirty="0"/>
              <a:t>                                         </a:t>
            </a:r>
            <a:r>
              <a:rPr lang="en-US" sz="2800" dirty="0"/>
              <a:t>Over 100,000 Posts per day</a:t>
            </a:r>
          </a:p>
          <a:p>
            <a:pPr lvl="0"/>
            <a:endParaRPr lang="en-US" sz="2800" dirty="0"/>
          </a:p>
          <a:p>
            <a:pPr lvl="0"/>
            <a:r>
              <a:rPr lang="en-US" sz="2800" dirty="0"/>
              <a:t>                                     36,500,000 pieces of content per year</a:t>
            </a:r>
          </a:p>
          <a:p>
            <a:pPr lvl="0"/>
            <a:endParaRPr lang="en-US" sz="2800" dirty="0"/>
          </a:p>
          <a:p>
            <a:pPr lvl="0"/>
            <a:r>
              <a:rPr lang="en-US" sz="2800" dirty="0"/>
              <a:t>                           But how to capitalize on it when there is so much ?</a:t>
            </a:r>
          </a:p>
          <a:p>
            <a:pPr lvl="0"/>
            <a:endParaRPr lang="en-US" sz="2800" dirty="0"/>
          </a:p>
          <a:p>
            <a:pPr lvl="0"/>
            <a:r>
              <a:rPr lang="en-US" sz="2800" dirty="0"/>
              <a:t>                            Analysis to find Social Buzz’s top most popular    </a:t>
            </a:r>
          </a:p>
          <a:p>
            <a:pPr lvl="0"/>
            <a:r>
              <a:rPr lang="en-US" sz="2800" dirty="0"/>
              <a:t>                            categories of content                                                         </a:t>
            </a:r>
          </a:p>
          <a:p>
            <a:endParaRPr lang="en-AU" dirty="0"/>
          </a:p>
          <a:p>
            <a:r>
              <a:rPr lang="en-AU" dirty="0"/>
              <a:t>                                                       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     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78535" y="255494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4015687" y="1638301"/>
            <a:ext cx="3870343" cy="758046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0"/>
            <a:r>
              <a:rPr lang="en-US" sz="2400" b="1" dirty="0"/>
              <a:t>    </a:t>
            </a:r>
            <a:r>
              <a:rPr lang="en-US" sz="2800" b="1" dirty="0"/>
              <a:t>Andrew Fleming</a:t>
            </a:r>
          </a:p>
          <a:p>
            <a:pPr lvl="0"/>
            <a:r>
              <a:rPr lang="en-US" sz="2400" b="1" dirty="0"/>
              <a:t>Chief Technical Architect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sz="2800" b="1" dirty="0"/>
              <a:t>   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pPr lvl="0"/>
            <a:r>
              <a:rPr lang="en-US" sz="2400" b="1" dirty="0"/>
              <a:t>      Senior principle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sz="2800" b="1" dirty="0"/>
              <a:t>  Kunal Lohakare</a:t>
            </a:r>
          </a:p>
          <a:p>
            <a:r>
              <a:rPr lang="en-US" sz="1800" b="1" dirty="0"/>
              <a:t>        </a:t>
            </a:r>
            <a:r>
              <a:rPr lang="en-US" sz="2400" b="1" dirty="0"/>
              <a:t>Data Analyst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 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736893" y="1313029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697066" y="4239610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710359" y="7018833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1"/>
            <a:ext cx="10042534" cy="9880846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99094" y="1372359"/>
            <a:ext cx="342447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     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B0A554-D425-207B-DE3B-617D8EFCA31B}"/>
              </a:ext>
            </a:extLst>
          </p:cNvPr>
          <p:cNvSpPr txBox="1"/>
          <p:nvPr/>
        </p:nvSpPr>
        <p:spPr>
          <a:xfrm>
            <a:off x="4157190" y="1418414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b="1" dirty="0"/>
              <a:t>Data Understanding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B51461-BD7C-9C01-F79D-3AAD2B47F74E}"/>
              </a:ext>
            </a:extLst>
          </p:cNvPr>
          <p:cNvSpPr txBox="1"/>
          <p:nvPr/>
        </p:nvSpPr>
        <p:spPr>
          <a:xfrm>
            <a:off x="6703889" y="2971685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b="1" dirty="0"/>
              <a:t>Data Cleaning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A07CED-A0C2-E3F5-D428-3C11092367EA}"/>
              </a:ext>
            </a:extLst>
          </p:cNvPr>
          <p:cNvSpPr txBox="1"/>
          <p:nvPr/>
        </p:nvSpPr>
        <p:spPr>
          <a:xfrm>
            <a:off x="8249805" y="4642884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b="1" dirty="0"/>
              <a:t>Data Modeling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4649A7-8039-2F8B-EDB6-5E1CE89AD762}"/>
              </a:ext>
            </a:extLst>
          </p:cNvPr>
          <p:cNvSpPr txBox="1"/>
          <p:nvPr/>
        </p:nvSpPr>
        <p:spPr>
          <a:xfrm>
            <a:off x="10108223" y="619918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b="1" dirty="0"/>
              <a:t>Data 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EEDE0F-4227-488D-8D18-4FD7362C3BD5}"/>
              </a:ext>
            </a:extLst>
          </p:cNvPr>
          <p:cNvSpPr txBox="1"/>
          <p:nvPr/>
        </p:nvSpPr>
        <p:spPr>
          <a:xfrm>
            <a:off x="12164552" y="8037333"/>
            <a:ext cx="9337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b="1" i="0" dirty="0"/>
              <a:t>Insight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694A82-8A52-4A1A-73CD-AD2AA6301B44}"/>
              </a:ext>
            </a:extLst>
          </p:cNvPr>
          <p:cNvSpPr txBox="1"/>
          <p:nvPr/>
        </p:nvSpPr>
        <p:spPr>
          <a:xfrm>
            <a:off x="2686015" y="2813070"/>
            <a:ext cx="858514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6000" dirty="0"/>
              <a:t>  16</a:t>
            </a:r>
          </a:p>
          <a:p>
            <a:pPr lvl="0"/>
            <a:endParaRPr lang="en-US" dirty="0"/>
          </a:p>
          <a:p>
            <a:pPr lvl="0"/>
            <a:endParaRPr lang="en-US" b="1" dirty="0">
              <a:latin typeface="Arial Black" panose="020B0A04020102020204" pitchFamily="34" charset="0"/>
            </a:endParaRPr>
          </a:p>
          <a:p>
            <a:pPr lvl="0"/>
            <a:endParaRPr lang="en-US" b="1" dirty="0">
              <a:latin typeface="Arial Black" panose="020B0A04020102020204" pitchFamily="34" charset="0"/>
            </a:endParaRPr>
          </a:p>
          <a:p>
            <a:pPr lvl="0"/>
            <a:r>
              <a:rPr lang="en-US" b="1" dirty="0">
                <a:latin typeface="Arial Black" panose="020B0A04020102020204" pitchFamily="34" charset="0"/>
              </a:rPr>
              <a:t>    </a:t>
            </a:r>
            <a:r>
              <a:rPr lang="en-US" sz="3600" dirty="0"/>
              <a:t>Unique </a:t>
            </a:r>
          </a:p>
          <a:p>
            <a:pPr lvl="0"/>
            <a:r>
              <a:rPr lang="en-US" sz="3600" dirty="0"/>
              <a:t>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9BE2B9-69B2-AE87-F818-E083331A16F5}"/>
              </a:ext>
            </a:extLst>
          </p:cNvPr>
          <p:cNvSpPr txBox="1"/>
          <p:nvPr/>
        </p:nvSpPr>
        <p:spPr>
          <a:xfrm>
            <a:off x="7714306" y="3013124"/>
            <a:ext cx="894442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6000" dirty="0"/>
              <a:t>1897</a:t>
            </a:r>
          </a:p>
          <a:p>
            <a:pPr lvl="0"/>
            <a:endParaRPr lang="en-US" b="1" dirty="0">
              <a:latin typeface="Arial Black" panose="020B0A04020102020204" pitchFamily="34" charset="0"/>
            </a:endParaRPr>
          </a:p>
          <a:p>
            <a:pPr lvl="0"/>
            <a:endParaRPr lang="en-US" b="1" dirty="0">
              <a:latin typeface="Arial Black" panose="020B0A04020102020204" pitchFamily="34" charset="0"/>
            </a:endParaRPr>
          </a:p>
          <a:p>
            <a:pPr lvl="0"/>
            <a:endParaRPr lang="en-US" b="1" dirty="0">
              <a:latin typeface="Arial Black" panose="020B0A04020102020204" pitchFamily="34" charset="0"/>
            </a:endParaRPr>
          </a:p>
          <a:p>
            <a:pPr lvl="0"/>
            <a:r>
              <a:rPr lang="en-US" sz="3200" dirty="0"/>
              <a:t>Reaction Animal</a:t>
            </a:r>
          </a:p>
          <a:p>
            <a:pPr lvl="0"/>
            <a:r>
              <a:rPr lang="en-US" sz="3200" dirty="0"/>
              <a:t>         Post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072AD5-BFB4-DBB5-3F09-E87052A3B30A}"/>
              </a:ext>
            </a:extLst>
          </p:cNvPr>
          <p:cNvSpPr txBox="1"/>
          <p:nvPr/>
        </p:nvSpPr>
        <p:spPr>
          <a:xfrm>
            <a:off x="13087838" y="2930045"/>
            <a:ext cx="917595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6000" dirty="0">
                <a:latin typeface="+mn-lt"/>
              </a:rPr>
              <a:t>January</a:t>
            </a:r>
          </a:p>
          <a:p>
            <a:pPr lvl="0"/>
            <a:endParaRPr lang="en-US" b="1" dirty="0">
              <a:latin typeface="+mn-lt"/>
            </a:endParaRPr>
          </a:p>
          <a:p>
            <a:pPr lvl="0"/>
            <a:endParaRPr lang="en-US" b="1" dirty="0">
              <a:latin typeface="+mn-lt"/>
            </a:endParaRPr>
          </a:p>
          <a:p>
            <a:pPr lvl="0"/>
            <a:endParaRPr lang="en-US" b="1" dirty="0">
              <a:latin typeface="+mn-lt"/>
            </a:endParaRPr>
          </a:p>
          <a:p>
            <a:pPr lvl="0"/>
            <a:r>
              <a:rPr lang="en-US" sz="2800" dirty="0">
                <a:latin typeface="+mn-lt"/>
              </a:rPr>
              <a:t>Month with </a:t>
            </a:r>
          </a:p>
          <a:p>
            <a:pPr lvl="0"/>
            <a:r>
              <a:rPr lang="en-US" sz="2800" dirty="0">
                <a:latin typeface="+mn-lt"/>
              </a:rPr>
              <a:t>Most Post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62B08A01-243C-08D4-8919-4A9294597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949225"/>
              </p:ext>
            </p:extLst>
          </p:nvPr>
        </p:nvGraphicFramePr>
        <p:xfrm>
          <a:off x="2724116" y="1306841"/>
          <a:ext cx="14324237" cy="8184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49961E0-EE8B-75A6-C839-C5624E9A20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8184914"/>
              </p:ext>
            </p:extLst>
          </p:nvPr>
        </p:nvGraphicFramePr>
        <p:xfrm>
          <a:off x="3909974" y="1290325"/>
          <a:ext cx="11990327" cy="7815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359</Words>
  <Application>Microsoft Office PowerPoint</Application>
  <PresentationFormat>Custom</PresentationFormat>
  <Paragraphs>170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Black</vt:lpstr>
      <vt:lpstr>Arial</vt:lpstr>
      <vt:lpstr>Calibri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kunal lohakare</cp:lastModifiedBy>
  <cp:revision>9</cp:revision>
  <dcterms:created xsi:type="dcterms:W3CDTF">2006-08-16T00:00:00Z</dcterms:created>
  <dcterms:modified xsi:type="dcterms:W3CDTF">2023-03-17T15:49:30Z</dcterms:modified>
  <dc:identifier>DAEhDyfaYKE</dc:identifier>
</cp:coreProperties>
</file>